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B400-A57E-418E-82D5-A6C4EACE7AB3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56DAF6-407F-4791-97AF-3AF6DE12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B400-A57E-418E-82D5-A6C4EACE7AB3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DAF6-407F-4791-97AF-3AF6DE12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B400-A57E-418E-82D5-A6C4EACE7AB3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DAF6-407F-4791-97AF-3AF6DE12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B400-A57E-418E-82D5-A6C4EACE7AB3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56DAF6-407F-4791-97AF-3AF6DE12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B400-A57E-418E-82D5-A6C4EACE7AB3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DAF6-407F-4791-97AF-3AF6DE12FD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B400-A57E-418E-82D5-A6C4EACE7AB3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DAF6-407F-4791-97AF-3AF6DE12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B400-A57E-418E-82D5-A6C4EACE7AB3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656DAF6-407F-4791-97AF-3AF6DE12FD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B400-A57E-418E-82D5-A6C4EACE7AB3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DAF6-407F-4791-97AF-3AF6DE12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B400-A57E-418E-82D5-A6C4EACE7AB3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DAF6-407F-4791-97AF-3AF6DE12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B400-A57E-418E-82D5-A6C4EACE7AB3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DAF6-407F-4791-97AF-3AF6DE12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B400-A57E-418E-82D5-A6C4EACE7AB3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DAF6-407F-4791-97AF-3AF6DE12FD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EAB400-A57E-418E-82D5-A6C4EACE7AB3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56DAF6-407F-4791-97AF-3AF6DE12FD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6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8572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Классный час на тему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«Здоровый образ жизни»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ветлана\Desktop\1285056639_zdorovz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86808" cy="465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ветлана\Desktop\imgpreview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48"/>
            <a:ext cx="9143999" cy="68530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87868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Порошков или капель – не надо.</a:t>
            </a:r>
          </a:p>
          <a:p>
            <a:r>
              <a:rPr lang="ru-RU" sz="3200" b="1" i="1" dirty="0" smtClean="0"/>
              <a:t>Пусть в стакане сияют лучи.</a:t>
            </a:r>
          </a:p>
          <a:p>
            <a:r>
              <a:rPr lang="ru-RU" sz="3200" b="1" i="1" dirty="0" smtClean="0"/>
              <a:t>Жаркий ветер пустынь, серебро водопада –</a:t>
            </a:r>
          </a:p>
          <a:p>
            <a:r>
              <a:rPr lang="ru-RU" sz="3200" b="1" i="1" dirty="0" smtClean="0"/>
              <a:t>Вот чем стоит лечить.</a:t>
            </a:r>
          </a:p>
          <a:p>
            <a:r>
              <a:rPr lang="ru-RU" sz="3200" b="1" i="1" dirty="0" smtClean="0"/>
              <a:t>От морей и от гор так и веет веками,</a:t>
            </a:r>
          </a:p>
          <a:p>
            <a:r>
              <a:rPr lang="ru-RU" sz="3200" b="1" i="1" dirty="0" smtClean="0"/>
              <a:t>Как посмотришь, почувствуешь: вечно живём.</a:t>
            </a:r>
          </a:p>
          <a:p>
            <a:r>
              <a:rPr lang="ru-RU" sz="3200" b="1" i="1" dirty="0" smtClean="0"/>
              <a:t>Не облатками белыми путь мой усеян, а облаками.</a:t>
            </a:r>
          </a:p>
          <a:p>
            <a:r>
              <a:rPr lang="ru-RU" sz="3200" b="1" i="1" dirty="0" smtClean="0"/>
              <a:t>Не больничным от вас ухожу коридором,</a:t>
            </a:r>
          </a:p>
          <a:p>
            <a:r>
              <a:rPr lang="ru-RU" sz="3200" b="1" i="1" dirty="0" smtClean="0"/>
              <a:t>А Млечным Путём. 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642910" y="21429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43042" y="285728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4) Отсутствие вредных привычек</a:t>
            </a:r>
            <a:endParaRPr lang="ru-RU" sz="3200" b="1" i="1" dirty="0"/>
          </a:p>
        </p:txBody>
      </p:sp>
      <p:pic>
        <p:nvPicPr>
          <p:cNvPr id="1026" name="Picture 2" descr="C:\Users\Светлана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000108"/>
            <a:ext cx="3929090" cy="2932157"/>
          </a:xfrm>
          <a:prstGeom prst="rect">
            <a:avLst/>
          </a:prstGeom>
          <a:noFill/>
        </p:spPr>
      </p:pic>
      <p:pic>
        <p:nvPicPr>
          <p:cNvPr id="1027" name="Picture 3" descr="C:\Users\Светлана\Desktop\imgpreview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86190"/>
            <a:ext cx="4286280" cy="2851688"/>
          </a:xfrm>
          <a:prstGeom prst="rect">
            <a:avLst/>
          </a:prstGeom>
          <a:noFill/>
        </p:spPr>
      </p:pic>
      <p:pic>
        <p:nvPicPr>
          <p:cNvPr id="1028" name="Picture 4" descr="C:\Users\Светлана\Desktop\imgpreview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822372"/>
            <a:ext cx="3857620" cy="2889041"/>
          </a:xfrm>
          <a:prstGeom prst="rect">
            <a:avLst/>
          </a:prstGeom>
          <a:noFill/>
        </p:spPr>
      </p:pic>
      <p:pic>
        <p:nvPicPr>
          <p:cNvPr id="1029" name="Picture 5" descr="C:\Users\Светлана\Desktop\imgpreview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01222" y="5214950"/>
            <a:ext cx="1314450" cy="952500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000232" y="1142984"/>
            <a:ext cx="4714908" cy="43577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214546" y="1071546"/>
            <a:ext cx="4929222" cy="42148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571472" y="142852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71604" y="285728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5) Добрая душа и хорошие помыслы.</a:t>
            </a:r>
            <a:endParaRPr lang="ru-RU" sz="3200" b="1" dirty="0"/>
          </a:p>
        </p:txBody>
      </p:sp>
      <p:pic>
        <p:nvPicPr>
          <p:cNvPr id="1026" name="Picture 2" descr="C:\Users\Светлана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142984"/>
            <a:ext cx="4143404" cy="2599696"/>
          </a:xfrm>
          <a:prstGeom prst="rect">
            <a:avLst/>
          </a:prstGeom>
          <a:noFill/>
        </p:spPr>
      </p:pic>
      <p:pic>
        <p:nvPicPr>
          <p:cNvPr id="1027" name="Picture 3" descr="C:\Users\Светлана\Desktop\imgpreview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00504"/>
            <a:ext cx="4214842" cy="2518991"/>
          </a:xfrm>
          <a:prstGeom prst="rect">
            <a:avLst/>
          </a:prstGeom>
          <a:noFill/>
        </p:spPr>
      </p:pic>
      <p:pic>
        <p:nvPicPr>
          <p:cNvPr id="1028" name="Picture 4" descr="C:\Users\Светлана\Desktop\imgpreview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142984"/>
            <a:ext cx="3786182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85728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FF0000"/>
                </a:solidFill>
              </a:rPr>
              <a:t>Пословицы:</a:t>
            </a:r>
          </a:p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8586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3200" dirty="0" smtClean="0"/>
              <a:t>Привяжи своё спокойствие к камню для ещё большего спокойствия.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Гнев – лезвие ножа, разум – рукоять ножа.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Счастливые люди никогда не мошенничают.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Одно ласковое слово лучше десяти ударов.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Кто старшего не послушался, в большую яму попал.</a:t>
            </a:r>
            <a:endParaRPr lang="ru-RU" sz="3200" dirty="0"/>
          </a:p>
        </p:txBody>
      </p:sp>
      <p:pic>
        <p:nvPicPr>
          <p:cNvPr id="1026" name="Picture 2" descr="C:\Users\Светлана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412868"/>
            <a:ext cx="2928958" cy="2351047"/>
          </a:xfrm>
          <a:prstGeom prst="rect">
            <a:avLst/>
          </a:prstGeom>
          <a:noFill/>
        </p:spPr>
      </p:pic>
      <p:sp>
        <p:nvSpPr>
          <p:cNvPr id="5" name="Пятно 1 4"/>
          <p:cNvSpPr/>
          <p:nvPr/>
        </p:nvSpPr>
        <p:spPr>
          <a:xfrm>
            <a:off x="500034" y="214290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2 5"/>
          <p:cNvSpPr/>
          <p:nvPr/>
        </p:nvSpPr>
        <p:spPr>
          <a:xfrm>
            <a:off x="7000892" y="285728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     Полезные продукты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Светлана\Desktop\1285056703_zdorov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3214686" cy="3357562"/>
          </a:xfrm>
          <a:prstGeom prst="rect">
            <a:avLst/>
          </a:prstGeom>
          <a:noFill/>
        </p:spPr>
      </p:pic>
      <p:pic>
        <p:nvPicPr>
          <p:cNvPr id="2051" name="Picture 3" descr="C:\Users\Светлана\Desktop\imgpreview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642918"/>
            <a:ext cx="4857784" cy="1357322"/>
          </a:xfrm>
          <a:prstGeom prst="rect">
            <a:avLst/>
          </a:prstGeom>
          <a:noFill/>
        </p:spPr>
      </p:pic>
      <p:pic>
        <p:nvPicPr>
          <p:cNvPr id="5" name="Picture 6" descr="C:\Users\Светлана\Desktop\imgpreview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143116"/>
            <a:ext cx="2401792" cy="1919289"/>
          </a:xfrm>
          <a:prstGeom prst="rect">
            <a:avLst/>
          </a:prstGeom>
          <a:noFill/>
        </p:spPr>
      </p:pic>
      <p:pic>
        <p:nvPicPr>
          <p:cNvPr id="2052" name="Picture 4" descr="C:\Users\Светлана\Desktop\imgpreview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642918"/>
            <a:ext cx="3214710" cy="2474195"/>
          </a:xfrm>
          <a:prstGeom prst="rect">
            <a:avLst/>
          </a:prstGeom>
          <a:noFill/>
        </p:spPr>
      </p:pic>
      <p:pic>
        <p:nvPicPr>
          <p:cNvPr id="2053" name="Picture 5" descr="C:\Users\Светлана\Desktop\1285056632_zdorovy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2143116"/>
            <a:ext cx="2857500" cy="1913810"/>
          </a:xfrm>
          <a:prstGeom prst="rect">
            <a:avLst/>
          </a:prstGeom>
          <a:noFill/>
        </p:spPr>
      </p:pic>
      <p:pic>
        <p:nvPicPr>
          <p:cNvPr id="2054" name="Picture 6" descr="C:\Users\Светлана\Desktop\imgpreview (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4214818"/>
            <a:ext cx="2114550" cy="2286016"/>
          </a:xfrm>
          <a:prstGeom prst="rect">
            <a:avLst/>
          </a:prstGeom>
          <a:noFill/>
        </p:spPr>
      </p:pic>
      <p:pic>
        <p:nvPicPr>
          <p:cNvPr id="2055" name="Picture 7" descr="C:\Users\Светлана\Desktop\1285056709_zdorovy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13676" y="4214818"/>
            <a:ext cx="3116022" cy="2459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071546"/>
            <a:ext cx="2786082" cy="2714644"/>
          </a:xfrm>
          <a:prstGeom prst="rect">
            <a:avLst/>
          </a:prstGeom>
          <a:noFill/>
        </p:spPr>
      </p:pic>
      <p:pic>
        <p:nvPicPr>
          <p:cNvPr id="3075" name="Picture 3" descr="C:\Users\Светлана\Desktop\img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9" y="1071546"/>
            <a:ext cx="2693982" cy="2714644"/>
          </a:xfrm>
          <a:prstGeom prst="rect">
            <a:avLst/>
          </a:prstGeom>
          <a:noFill/>
        </p:spPr>
      </p:pic>
      <p:pic>
        <p:nvPicPr>
          <p:cNvPr id="3076" name="Picture 4" descr="C:\Users\Светлана\Desktop\imgpreview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71546"/>
            <a:ext cx="2786082" cy="27146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214290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       Салат, укроп, петрушка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43380"/>
            <a:ext cx="9481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Зелень – хорошая   профилактика   инфаркта, улучшает водный баланс, благотворно влияет</a:t>
            </a:r>
          </a:p>
          <a:p>
            <a:r>
              <a:rPr lang="ru-RU" sz="3600" dirty="0" smtClean="0"/>
              <a:t>при малокровии, авитаминозе.</a:t>
            </a: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esktop\selderei-1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4071966" cy="52864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142852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          Сельдерей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357298"/>
            <a:ext cx="457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Содержит более 40 вкусовых, витаминных</a:t>
            </a:r>
          </a:p>
          <a:p>
            <a:r>
              <a:rPr lang="ru-RU" sz="4000" dirty="0" smtClean="0"/>
              <a:t>и биологически активных веществ.</a:t>
            </a:r>
          </a:p>
          <a:p>
            <a:r>
              <a:rPr lang="ru-RU" sz="4000" dirty="0" smtClean="0"/>
              <a:t>Идеально снижает артериальное давление.</a:t>
            </a:r>
            <a:endParaRPr lang="ru-RU" sz="4000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5786446" y="21429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7500958" y="57148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8001024" y="550070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18399531">
            <a:off x="1039763" y="39639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1502590">
            <a:off x="7929586" y="221455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     Топинамбур (земляная груша)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Светлана\Desktop\imgpreview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143380"/>
            <a:ext cx="3786214" cy="2500330"/>
          </a:xfrm>
          <a:prstGeom prst="rect">
            <a:avLst/>
          </a:prstGeom>
          <a:noFill/>
        </p:spPr>
      </p:pic>
      <p:pic>
        <p:nvPicPr>
          <p:cNvPr id="1027" name="Picture 3" descr="C:\Users\Светлана\Desktop\imgpreview (3).jpg"/>
          <p:cNvPicPr>
            <a:picLocks noChangeAspect="1" noChangeArrowheads="1"/>
          </p:cNvPicPr>
          <p:nvPr/>
        </p:nvPicPr>
        <p:blipFill>
          <a:blip r:embed="rId3"/>
          <a:srcRect b="10748"/>
          <a:stretch>
            <a:fillRect/>
          </a:stretch>
        </p:blipFill>
        <p:spPr bwMode="auto">
          <a:xfrm>
            <a:off x="4714876" y="4143380"/>
            <a:ext cx="3929090" cy="25003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071546"/>
            <a:ext cx="105013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Клубни   богаты   витаминами   С   и   В,   солями</a:t>
            </a:r>
          </a:p>
          <a:p>
            <a:r>
              <a:rPr lang="ru-RU" sz="3200" dirty="0" smtClean="0"/>
              <a:t>железа.</a:t>
            </a:r>
          </a:p>
          <a:p>
            <a:r>
              <a:rPr lang="ru-RU" sz="3200" dirty="0" smtClean="0"/>
              <a:t>Земляная  груша  полезна   для    людей,   больных </a:t>
            </a:r>
          </a:p>
          <a:p>
            <a:r>
              <a:rPr lang="ru-RU" sz="3200" dirty="0" smtClean="0"/>
              <a:t>диабетом, страдающих малокровием, нарушения-</a:t>
            </a:r>
          </a:p>
          <a:p>
            <a:r>
              <a:rPr lang="ru-RU" sz="3200" dirty="0" smtClean="0"/>
              <a:t>ми обмена веществ и желудочными заболевания-</a:t>
            </a:r>
          </a:p>
          <a:p>
            <a:r>
              <a:rPr lang="ru-RU" sz="3200" dirty="0" smtClean="0"/>
              <a:t>ми.</a:t>
            </a:r>
            <a:endParaRPr lang="ru-RU" sz="3200" dirty="0"/>
          </a:p>
        </p:txBody>
      </p:sp>
      <p:sp>
        <p:nvSpPr>
          <p:cNvPr id="6" name="5-конечная звезда 5"/>
          <p:cNvSpPr/>
          <p:nvPr/>
        </p:nvSpPr>
        <p:spPr>
          <a:xfrm rot="20052094">
            <a:off x="428596" y="14285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0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        Свёкла, морковь, капуста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Светлана\Desktop\imgpreview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2571768" cy="2357454"/>
          </a:xfrm>
          <a:prstGeom prst="rect">
            <a:avLst/>
          </a:prstGeom>
          <a:noFill/>
        </p:spPr>
      </p:pic>
      <p:pic>
        <p:nvPicPr>
          <p:cNvPr id="1027" name="Picture 3" descr="C:\Users\Светлана\Desktop\imgpreview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785794"/>
            <a:ext cx="2786082" cy="2357454"/>
          </a:xfrm>
          <a:prstGeom prst="rect">
            <a:avLst/>
          </a:prstGeom>
          <a:noFill/>
        </p:spPr>
      </p:pic>
      <p:pic>
        <p:nvPicPr>
          <p:cNvPr id="1028" name="Picture 4" descr="C:\Users\Светлана\Desktop\imgpreview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785794"/>
            <a:ext cx="2571768" cy="23574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35756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Морковь</a:t>
            </a:r>
            <a:r>
              <a:rPr lang="ru-RU" sz="2400" dirty="0" smtClean="0"/>
              <a:t> очень полезна для зрения и для профилактики раковых заболеваний.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Капуста </a:t>
            </a:r>
            <a:r>
              <a:rPr lang="ru-RU" sz="2400" dirty="0" smtClean="0"/>
              <a:t>  улучшает   обмен   холестерина   и   является  сильным антиаллергеном.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Свёкла</a:t>
            </a:r>
            <a:r>
              <a:rPr lang="ru-RU" sz="2400" dirty="0" smtClean="0"/>
              <a:t>  улучшает  работу   кишечника,   снижает   артериальное давление,  ценна  для  профилактики  заболевания  щитовидной железы   и   укрепления   иммунитета,   обеспечивает  организм фосфором, калием, кальцием, натрием и хлором.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                     Баклажаны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Светлана\Desktop\imgpreview (7).jpg"/>
          <p:cNvPicPr>
            <a:picLocks noChangeAspect="1" noChangeArrowheads="1"/>
          </p:cNvPicPr>
          <p:nvPr/>
        </p:nvPicPr>
        <p:blipFill>
          <a:blip r:embed="rId2"/>
          <a:srcRect b="7987"/>
          <a:stretch>
            <a:fillRect/>
          </a:stretch>
        </p:blipFill>
        <p:spPr bwMode="auto">
          <a:xfrm>
            <a:off x="4000496" y="3286124"/>
            <a:ext cx="4357718" cy="326577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1000108"/>
            <a:ext cx="93583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Овощ малокалориен, зато  в  нём много  </a:t>
            </a:r>
            <a:r>
              <a:rPr lang="ru-RU" sz="2800" dirty="0" err="1" smtClean="0"/>
              <a:t>фолиевой</a:t>
            </a:r>
            <a:r>
              <a:rPr lang="ru-RU" sz="2800" dirty="0" smtClean="0"/>
              <a:t> кислоты, поэтому он ускоряет вывод  из организма холестерина,   избытка  воды  и  поваренной   соли, усиливает способность инсулина понижать уровень</a:t>
            </a:r>
          </a:p>
          <a:p>
            <a:r>
              <a:rPr lang="ru-RU" sz="2800" dirty="0" smtClean="0"/>
              <a:t>сахара   и   способствует   процессу    образования эритроцитов в крови. </a:t>
            </a:r>
            <a:endParaRPr lang="ru-RU" sz="2800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428596" y="385762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357422" y="400050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500166" y="54292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1393658">
            <a:off x="8086346" y="14325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214554"/>
            <a:ext cx="92155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Чтоб мудро жизнь прожить,</a:t>
            </a:r>
          </a:p>
          <a:p>
            <a:r>
              <a:rPr lang="ru-RU" sz="4000" b="1" i="1" dirty="0" smtClean="0"/>
              <a:t>Знать надобно немало.</a:t>
            </a:r>
          </a:p>
          <a:p>
            <a:r>
              <a:rPr lang="ru-RU" sz="4000" b="1" i="1" dirty="0" smtClean="0"/>
              <a:t>Два главных правила запомни для начала:</a:t>
            </a:r>
          </a:p>
          <a:p>
            <a:r>
              <a:rPr lang="ru-RU" sz="4000" b="1" i="1" dirty="0" smtClean="0">
                <a:solidFill>
                  <a:srgbClr val="7030A0"/>
                </a:solidFill>
              </a:rPr>
              <a:t>Ты лучше голодай, чем что попало есть,</a:t>
            </a:r>
          </a:p>
          <a:p>
            <a:r>
              <a:rPr lang="ru-RU" sz="4000" b="1" i="1" dirty="0" smtClean="0">
                <a:solidFill>
                  <a:srgbClr val="7030A0"/>
                </a:solidFill>
              </a:rPr>
              <a:t>И лучше будь один, чем с кем попало.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Светлана\Desktop\imgpreview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9" y="0"/>
            <a:ext cx="2714612" cy="3500438"/>
          </a:xfrm>
          <a:prstGeom prst="rect">
            <a:avLst/>
          </a:prstGeom>
          <a:noFill/>
        </p:spPr>
      </p:pic>
      <p:pic>
        <p:nvPicPr>
          <p:cNvPr id="2051" name="Picture 3" descr="C:\Users\Светлана\Desktop\imgpreview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0"/>
            <a:ext cx="3714776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4285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            Яблоки и груши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Светлана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52332"/>
            <a:ext cx="3571900" cy="2591378"/>
          </a:xfrm>
          <a:prstGeom prst="rect">
            <a:avLst/>
          </a:prstGeom>
          <a:noFill/>
        </p:spPr>
      </p:pic>
      <p:pic>
        <p:nvPicPr>
          <p:cNvPr id="3075" name="Picture 3" descr="C:\Users\Светлана\Desktop\imgpreview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071942"/>
            <a:ext cx="3286148" cy="2571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857232"/>
            <a:ext cx="89297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Яблоки</a:t>
            </a:r>
            <a:r>
              <a:rPr lang="ru-RU" sz="2800" dirty="0" smtClean="0"/>
              <a:t> обладают общеукрепляющим  действием.</a:t>
            </a:r>
          </a:p>
          <a:p>
            <a:r>
              <a:rPr lang="ru-RU" sz="2800" dirty="0" smtClean="0"/>
              <a:t>Хороши для почек, </a:t>
            </a:r>
            <a:r>
              <a:rPr lang="ru-RU" sz="2800" dirty="0" err="1" smtClean="0"/>
              <a:t>сердечно-сосудистой</a:t>
            </a:r>
            <a:r>
              <a:rPr lang="ru-RU" sz="2800" dirty="0" smtClean="0"/>
              <a:t> системы, обмена веществ.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Груши</a:t>
            </a:r>
            <a:r>
              <a:rPr lang="ru-RU" sz="2800" dirty="0" smtClean="0"/>
              <a:t> повышают прочность капиллярных сосудов,</a:t>
            </a:r>
          </a:p>
          <a:p>
            <a:r>
              <a:rPr lang="ru-RU" sz="2800" dirty="0" smtClean="0"/>
              <a:t>оказывают      </a:t>
            </a:r>
            <a:r>
              <a:rPr lang="ru-RU" sz="2800" dirty="0" err="1" smtClean="0"/>
              <a:t>противосклеротическое</a:t>
            </a:r>
            <a:r>
              <a:rPr lang="ru-RU" sz="2800" dirty="0" smtClean="0"/>
              <a:t>    действие, способствуют  выведению  из  организма  воды и поваренной соли.</a:t>
            </a:r>
            <a:endParaRPr lang="ru-R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               Вишня и черешня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Светлана\Desktop\imgpreview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19356"/>
            <a:ext cx="4000528" cy="4000528"/>
          </a:xfrm>
          <a:prstGeom prst="rect">
            <a:avLst/>
          </a:prstGeom>
          <a:noFill/>
        </p:spPr>
      </p:pic>
      <p:pic>
        <p:nvPicPr>
          <p:cNvPr id="4099" name="Picture 3" descr="C:\Users\Светлана\Desktop\imgpreview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3116"/>
            <a:ext cx="4376695" cy="41434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000108"/>
            <a:ext cx="75176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Общеукрепляющие при атеросклерозе и </a:t>
            </a:r>
          </a:p>
          <a:p>
            <a:r>
              <a:rPr lang="ru-RU" sz="3200" dirty="0" smtClean="0"/>
              <a:t>гипертонической болезни.</a:t>
            </a:r>
            <a:endParaRPr lang="ru-RU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42852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         Чёрная смородина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785794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Богата общеукрепляющим витамином С.</a:t>
            </a:r>
            <a:endParaRPr lang="ru-RU" sz="3200" dirty="0"/>
          </a:p>
        </p:txBody>
      </p:sp>
      <p:pic>
        <p:nvPicPr>
          <p:cNvPr id="5122" name="Picture 2" descr="C:\Users\Светлана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2928958" cy="2460007"/>
          </a:xfrm>
          <a:prstGeom prst="rect">
            <a:avLst/>
          </a:prstGeom>
          <a:noFill/>
        </p:spPr>
      </p:pic>
      <p:pic>
        <p:nvPicPr>
          <p:cNvPr id="5123" name="Picture 3" descr="C:\Users\Светлана\Desktop\imgpreview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643182"/>
            <a:ext cx="2857520" cy="2857520"/>
          </a:xfrm>
          <a:prstGeom prst="rect">
            <a:avLst/>
          </a:prstGeom>
          <a:noFill/>
        </p:spPr>
      </p:pic>
      <p:pic>
        <p:nvPicPr>
          <p:cNvPr id="5124" name="Picture 4" descr="C:\Users\Светлана\Desktop\imgpreview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929066"/>
            <a:ext cx="2986093" cy="2593528"/>
          </a:xfrm>
          <a:prstGeom prst="rect">
            <a:avLst/>
          </a:prstGeom>
          <a:noFill/>
        </p:spPr>
      </p:pic>
      <p:sp>
        <p:nvSpPr>
          <p:cNvPr id="7" name="7-конечная звезда 6"/>
          <p:cNvSpPr/>
          <p:nvPr/>
        </p:nvSpPr>
        <p:spPr>
          <a:xfrm>
            <a:off x="6929454" y="200024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1500166" y="414338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1857356" y="5500702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357158" y="5072074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         Будьте здоровы!</a:t>
            </a:r>
            <a:endParaRPr lang="ru-RU" sz="5400" dirty="0"/>
          </a:p>
        </p:txBody>
      </p:sp>
      <p:pic>
        <p:nvPicPr>
          <p:cNvPr id="1026" name="Picture 2" descr="C:\Users\Светлана\Desktop\1285056690_zdorovz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4000528" cy="2723455"/>
          </a:xfrm>
          <a:prstGeom prst="rect">
            <a:avLst/>
          </a:prstGeom>
          <a:noFill/>
        </p:spPr>
      </p:pic>
      <p:pic>
        <p:nvPicPr>
          <p:cNvPr id="1027" name="Picture 3" descr="C:\Users\Светлана\Desktop\1285056652_zdorovy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928670"/>
            <a:ext cx="4429156" cy="3369001"/>
          </a:xfrm>
          <a:prstGeom prst="rect">
            <a:avLst/>
          </a:prstGeom>
          <a:noFill/>
        </p:spPr>
      </p:pic>
      <p:pic>
        <p:nvPicPr>
          <p:cNvPr id="1028" name="Picture 4" descr="C:\Users\Светлана\Desktop\imgpreview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857628"/>
            <a:ext cx="4266395" cy="2838459"/>
          </a:xfrm>
          <a:prstGeom prst="rect">
            <a:avLst/>
          </a:prstGeom>
          <a:noFill/>
        </p:spPr>
      </p:pic>
      <p:pic>
        <p:nvPicPr>
          <p:cNvPr id="1029" name="Picture 5" descr="C:\Users\Светлана\Desktop\1285056709_zdorovy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500570"/>
            <a:ext cx="4214842" cy="2198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61247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Пословицы и поговорки о ЗОЖ</a:t>
            </a: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i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Аппетит </a:t>
            </a:r>
            <a:r>
              <a:rPr lang="ru-RU" sz="2800" b="1" i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больного бежит, а к здоровому катится.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i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Аптека </a:t>
            </a:r>
            <a:r>
              <a:rPr lang="ru-RU" sz="2800" b="1" i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прибавит века. 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i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Аптекам </a:t>
            </a:r>
            <a:r>
              <a:rPr lang="ru-RU" sz="2800" b="1" i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предаться - деньгами не жаться.</a:t>
            </a:r>
            <a:endParaRPr lang="ru-RU" sz="2800" b="1" i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53118959.gcv3qp7eve.W66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9" y="2071678"/>
            <a:ext cx="6667966" cy="1143008"/>
          </a:xfrm>
          <a:prstGeom prst="rect">
            <a:avLst/>
          </a:prstGeom>
        </p:spPr>
      </p:pic>
      <p:pic>
        <p:nvPicPr>
          <p:cNvPr id="6" name="Рисунок 5" descr="zdorovyy_obraz_zhizni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857628"/>
            <a:ext cx="8858280" cy="164305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71414"/>
            <a:ext cx="7643866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t"/>
            <a:r>
              <a:rPr lang="ru-RU" sz="2800" b="1" i="1" u="sng" dirty="0" smtClean="0"/>
              <a:t>Здоровый образ жизни — </a:t>
            </a:r>
            <a:r>
              <a:rPr lang="ru-RU" sz="2800" b="1" i="1" u="sng" dirty="0" smtClean="0"/>
              <a:t>   легко</a:t>
            </a:r>
            <a:r>
              <a:rPr lang="ru-RU" sz="2800" b="1" i="1" u="sng" dirty="0" smtClean="0"/>
              <a:t>! </a:t>
            </a:r>
            <a:endParaRPr lang="ru-RU" sz="2800" b="1" i="1" u="sng" dirty="0" smtClean="0"/>
          </a:p>
          <a:p>
            <a:pPr fontAlgn="t"/>
            <a:r>
              <a:rPr lang="ru-RU" sz="2800" b="1" i="1" u="sng" dirty="0" smtClean="0"/>
              <a:t>36 </a:t>
            </a:r>
            <a:r>
              <a:rPr lang="ru-RU" sz="2800" b="1" i="1" u="sng" dirty="0" smtClean="0"/>
              <a:t>простых советов на каждый </a:t>
            </a:r>
            <a:r>
              <a:rPr lang="ru-RU" sz="2800" b="1" i="1" u="sng" dirty="0" smtClean="0"/>
              <a:t>день.</a:t>
            </a:r>
            <a:endParaRPr lang="ru-RU" sz="2800" b="1" i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3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i="1" dirty="0" smtClean="0">
                <a:solidFill>
                  <a:srgbClr val="C00000"/>
                </a:solidFill>
              </a:rPr>
              <a:t>Волнуйтесь как можно меньше, а лучше — вообще не волнуйтесь. Чем больше человек нервничает, тем быстрее он стареет. Кроме этого, стресс — главный виновник появления морщинок и выпадения волос.</a:t>
            </a:r>
          </a:p>
          <a:p>
            <a:pPr fontAlgn="t"/>
            <a:endParaRPr lang="ru-RU" i="1" dirty="0" smtClean="0">
              <a:solidFill>
                <a:srgbClr val="C00000"/>
              </a:solidFill>
            </a:endParaRPr>
          </a:p>
          <a:p>
            <a:pPr fontAlgn="t"/>
            <a:r>
              <a:rPr lang="ru-RU" i="1" dirty="0" smtClean="0">
                <a:solidFill>
                  <a:srgbClr val="C00000"/>
                </a:solidFill>
              </a:rPr>
              <a:t>Не </a:t>
            </a:r>
            <a:r>
              <a:rPr lang="ru-RU" i="1" dirty="0" smtClean="0">
                <a:solidFill>
                  <a:srgbClr val="C00000"/>
                </a:solidFill>
              </a:rPr>
              <a:t>покупайте овощи и фрукты в больших количествах, приобретайте ровно столько, сколько получится съесть в ближайшие пару дней.</a:t>
            </a:r>
          </a:p>
          <a:p>
            <a:pPr fontAlgn="t"/>
            <a:endParaRPr lang="ru-RU" i="1" dirty="0" smtClean="0">
              <a:solidFill>
                <a:srgbClr val="C00000"/>
              </a:solidFill>
            </a:endParaRPr>
          </a:p>
          <a:p>
            <a:pPr fontAlgn="t"/>
            <a:r>
              <a:rPr lang="ru-RU" i="1" dirty="0" smtClean="0">
                <a:solidFill>
                  <a:srgbClr val="C00000"/>
                </a:solidFill>
              </a:rPr>
              <a:t>Ограничьте </a:t>
            </a:r>
            <a:r>
              <a:rPr lang="ru-RU" i="1" dirty="0" smtClean="0">
                <a:solidFill>
                  <a:srgbClr val="C00000"/>
                </a:solidFill>
              </a:rPr>
              <a:t>количество потребляемого алкоголя и соблюдайте культуру его потребления, чтобы не нанести организму ощутимого вреда.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857628"/>
            <a:ext cx="900115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400" b="1" i="1" dirty="0" smtClean="0">
                <a:solidFill>
                  <a:srgbClr val="C00000"/>
                </a:solidFill>
              </a:rPr>
              <a:t>Если злитесь — то делайте это открыто, не копите в себе. Злость, нашедшая выход, гораздо полезнее для здоровья, чем сдерживаемое внутреннее недовольство.</a:t>
            </a:r>
          </a:p>
          <a:p>
            <a:pPr fontAlgn="t"/>
            <a:endParaRPr lang="ru-RU" sz="1400" b="1" i="1" dirty="0" smtClean="0">
              <a:solidFill>
                <a:srgbClr val="C00000"/>
              </a:solidFill>
            </a:endParaRPr>
          </a:p>
          <a:p>
            <a:pPr fontAlgn="t"/>
            <a:r>
              <a:rPr lang="ru-RU" sz="1400" b="1" i="1" dirty="0" smtClean="0">
                <a:solidFill>
                  <a:srgbClr val="C00000"/>
                </a:solidFill>
              </a:rPr>
              <a:t>Не </a:t>
            </a:r>
            <a:r>
              <a:rPr lang="ru-RU" sz="1400" b="1" i="1" dirty="0" smtClean="0">
                <a:solidFill>
                  <a:srgbClr val="C00000"/>
                </a:solidFill>
              </a:rPr>
              <a:t>сутультесь, сидите и ходите с прямой спиной, шею тоже держите прямо. Очень многие болезни провоцируются проблемами с позвоночником.</a:t>
            </a:r>
          </a:p>
          <a:p>
            <a:pPr fontAlgn="t"/>
            <a:endParaRPr lang="ru-RU" sz="1400" b="1" i="1" dirty="0" smtClean="0">
              <a:solidFill>
                <a:srgbClr val="C00000"/>
              </a:solidFill>
            </a:endParaRPr>
          </a:p>
          <a:p>
            <a:pPr fontAlgn="t"/>
            <a:r>
              <a:rPr lang="ru-RU" sz="1400" b="1" i="1" dirty="0" smtClean="0">
                <a:solidFill>
                  <a:srgbClr val="C00000"/>
                </a:solidFill>
              </a:rPr>
              <a:t>Старайтесь </a:t>
            </a:r>
            <a:r>
              <a:rPr lang="ru-RU" sz="1400" b="1" i="1" dirty="0" smtClean="0">
                <a:solidFill>
                  <a:srgbClr val="C00000"/>
                </a:solidFill>
              </a:rPr>
              <a:t>пить как можно больше воды. Средняя рекомендуемая доза жидкости в день — 1,5-2 литра, однако помните, что 50% жидкости нужно получать из супа, чая, соков и так далее.</a:t>
            </a:r>
          </a:p>
          <a:p>
            <a:pPr fontAlgn="t"/>
            <a:endParaRPr lang="ru-RU" sz="1400" b="1" i="1" dirty="0" smtClean="0">
              <a:solidFill>
                <a:srgbClr val="C00000"/>
              </a:solidFill>
            </a:endParaRPr>
          </a:p>
          <a:p>
            <a:pPr fontAlgn="t"/>
            <a:r>
              <a:rPr lang="ru-RU" sz="1400" b="1" i="1" dirty="0" smtClean="0">
                <a:solidFill>
                  <a:srgbClr val="C00000"/>
                </a:solidFill>
              </a:rPr>
              <a:t>Будьте </a:t>
            </a:r>
            <a:r>
              <a:rPr lang="ru-RU" sz="1400" b="1" i="1" dirty="0" smtClean="0">
                <a:solidFill>
                  <a:srgbClr val="C00000"/>
                </a:solidFill>
              </a:rPr>
              <a:t>семейным человеком. Специалистами самых разных стран доказано, что семейные люди живут на 5-7 лет дольше.</a:t>
            </a:r>
          </a:p>
          <a:p>
            <a:pPr fontAlgn="t"/>
            <a:endParaRPr lang="ru-RU" sz="1400" b="1" i="1" dirty="0" smtClean="0">
              <a:solidFill>
                <a:srgbClr val="C00000"/>
              </a:solidFill>
            </a:endParaRPr>
          </a:p>
          <a:p>
            <a:pPr fontAlgn="t"/>
            <a:r>
              <a:rPr lang="ru-RU" sz="1400" b="1" i="1" dirty="0" smtClean="0">
                <a:solidFill>
                  <a:srgbClr val="C00000"/>
                </a:solidFill>
              </a:rPr>
              <a:t>При </a:t>
            </a:r>
            <a:r>
              <a:rPr lang="ru-RU" sz="1400" b="1" i="1" dirty="0" smtClean="0">
                <a:solidFill>
                  <a:srgbClr val="C00000"/>
                </a:solidFill>
              </a:rPr>
              <a:t>приготовлении пищи как можно меньше жарьте продукты, лучше — варите, тушите или готовьте на пару.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 bl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71414"/>
            <a:ext cx="8858312" cy="6572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358246" cy="6186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/>
            <a:r>
              <a:rPr lang="ru-RU" b="1" i="1" dirty="0" smtClean="0">
                <a:solidFill>
                  <a:srgbClr val="C00000"/>
                </a:solidFill>
              </a:rPr>
              <a:t>Гоните </a:t>
            </a:r>
            <a:r>
              <a:rPr lang="ru-RU" b="1" i="1" dirty="0" smtClean="0">
                <a:solidFill>
                  <a:srgbClr val="C00000"/>
                </a:solidFill>
              </a:rPr>
              <a:t>грустное настроение любыми способами, ведь пессимизм — это завуалированная форма хронической депрессии, которая повинна в возникновении множества заболеваний.</a:t>
            </a:r>
          </a:p>
          <a:p>
            <a:pPr fontAlgn="t"/>
            <a:endParaRPr lang="ru-RU" b="1" i="1" dirty="0" smtClean="0">
              <a:solidFill>
                <a:srgbClr val="C00000"/>
              </a:solidFill>
            </a:endParaRPr>
          </a:p>
          <a:p>
            <a:pPr fontAlgn="t"/>
            <a:r>
              <a:rPr lang="ru-RU" b="1" i="1" dirty="0" smtClean="0">
                <a:solidFill>
                  <a:srgbClr val="C00000"/>
                </a:solidFill>
              </a:rPr>
              <a:t>Не </a:t>
            </a:r>
            <a:r>
              <a:rPr lang="ru-RU" b="1" i="1" dirty="0" smtClean="0">
                <a:solidFill>
                  <a:srgbClr val="C00000"/>
                </a:solidFill>
              </a:rPr>
              <a:t>поднимайте тяжести — из-за этого резко увеличивается давление на межпозвонковые диски и суставы позвоночника. Даже при здоровой спине не рекомендуется поднимать одновременно более 15 килограмм.</a:t>
            </a:r>
          </a:p>
          <a:p>
            <a:pPr fontAlgn="t"/>
            <a:endParaRPr lang="ru-RU" b="1" i="1" dirty="0" smtClean="0">
              <a:solidFill>
                <a:srgbClr val="C00000"/>
              </a:solidFill>
            </a:endParaRPr>
          </a:p>
          <a:p>
            <a:pPr fontAlgn="t"/>
            <a:r>
              <a:rPr lang="ru-RU" b="1" i="1" dirty="0" smtClean="0">
                <a:solidFill>
                  <a:srgbClr val="C00000"/>
                </a:solidFill>
              </a:rPr>
              <a:t>Занимайтесь </a:t>
            </a:r>
            <a:r>
              <a:rPr lang="ru-RU" b="1" i="1" dirty="0" smtClean="0">
                <a:solidFill>
                  <a:srgbClr val="C00000"/>
                </a:solidFill>
              </a:rPr>
              <a:t>спортом, ведь 150 минут фитнеса в неделю продлят молодость на 5 лет. Какой именно вид физической нагрузки выбрать — решать вам, главное — регулярность. Для здоровья подходят танцы, йога, </a:t>
            </a:r>
            <a:r>
              <a:rPr lang="ru-RU" b="1" i="1" dirty="0" err="1" smtClean="0">
                <a:solidFill>
                  <a:srgbClr val="C00000"/>
                </a:solidFill>
              </a:rPr>
              <a:t>пилатес</a:t>
            </a:r>
            <a:r>
              <a:rPr lang="ru-RU" b="1" i="1" dirty="0" smtClean="0">
                <a:solidFill>
                  <a:srgbClr val="C00000"/>
                </a:solidFill>
              </a:rPr>
              <a:t>, ходьба. Только с силовыми упражнениями, бегом и контактными видами спорта стоит быть осторожным — во-первых, они </a:t>
            </a:r>
            <a:r>
              <a:rPr lang="ru-RU" b="1" i="1" dirty="0" err="1" smtClean="0">
                <a:solidFill>
                  <a:srgbClr val="C00000"/>
                </a:solidFill>
              </a:rPr>
              <a:t>травматичны</a:t>
            </a:r>
            <a:r>
              <a:rPr lang="ru-RU" b="1" i="1" dirty="0" smtClean="0">
                <a:solidFill>
                  <a:srgbClr val="C00000"/>
                </a:solidFill>
              </a:rPr>
              <a:t>, во-вторых, лучше ими заниматься под присмотром инструктора.</a:t>
            </a:r>
          </a:p>
          <a:p>
            <a:pPr fontAlgn="t"/>
            <a:endParaRPr lang="ru-RU" b="1" i="1" dirty="0" smtClean="0">
              <a:solidFill>
                <a:srgbClr val="C00000"/>
              </a:solidFill>
            </a:endParaRPr>
          </a:p>
          <a:p>
            <a:pPr fontAlgn="t"/>
            <a:r>
              <a:rPr lang="ru-RU" b="1" i="1" dirty="0" smtClean="0">
                <a:solidFill>
                  <a:srgbClr val="C00000"/>
                </a:solidFill>
              </a:rPr>
              <a:t>Не </a:t>
            </a:r>
            <a:r>
              <a:rPr lang="ru-RU" b="1" i="1" dirty="0" smtClean="0">
                <a:solidFill>
                  <a:srgbClr val="C00000"/>
                </a:solidFill>
              </a:rPr>
              <a:t>сидите дома — активно встречайтесь с друзьями, ходите в театры, кино и музеи. Жизнь, насыщенная положительными эмоциями, может многое компенсировать.</a:t>
            </a:r>
          </a:p>
          <a:p>
            <a:pPr fontAlgn="t"/>
            <a:endParaRPr lang="ru-RU" b="1" i="1" dirty="0" smtClean="0">
              <a:solidFill>
                <a:srgbClr val="C00000"/>
              </a:solidFill>
            </a:endParaRPr>
          </a:p>
          <a:p>
            <a:pPr fontAlgn="t"/>
            <a:r>
              <a:rPr lang="ru-RU" b="1" i="1" dirty="0" smtClean="0">
                <a:solidFill>
                  <a:srgbClr val="C00000"/>
                </a:solidFill>
              </a:rPr>
              <a:t>Принимайте </a:t>
            </a:r>
            <a:r>
              <a:rPr lang="ru-RU" b="1" i="1" dirty="0" smtClean="0">
                <a:solidFill>
                  <a:srgbClr val="C00000"/>
                </a:solidFill>
              </a:rPr>
              <a:t>ванны — они очень полезны как для тела, так и для души. Горячая вода поможет расслабиться, отдохнуть, освежить кожу, а некоторые виды домашних ванн помогут похудеть.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 smtClean="0">
                <a:solidFill>
                  <a:srgbClr val="C00000"/>
                </a:solidFill>
              </a:rPr>
              <a:t>Целуйтесь и обнимайтесь как можно чаще. Психологи советуют обнимать свою вторую половинку или просто близкого или приятного вам человека не меньше восьми раз в день.</a:t>
            </a:r>
          </a:p>
          <a:p>
            <a:pPr fontAlgn="t"/>
            <a:endParaRPr lang="ru-RU" dirty="0" smtClean="0">
              <a:solidFill>
                <a:srgbClr val="C00000"/>
              </a:solidFill>
            </a:endParaRPr>
          </a:p>
          <a:p>
            <a:pPr fontAlgn="t"/>
            <a:r>
              <a:rPr lang="ru-RU" dirty="0" smtClean="0">
                <a:solidFill>
                  <a:srgbClr val="C00000"/>
                </a:solidFill>
              </a:rPr>
              <a:t>Никогда </a:t>
            </a:r>
            <a:r>
              <a:rPr lang="ru-RU" dirty="0" smtClean="0">
                <a:solidFill>
                  <a:srgbClr val="C00000"/>
                </a:solidFill>
              </a:rPr>
              <a:t>не пропускайте завтрак, это один из самых важных приёмов пищи за весь день. Мужчины, часто пропускающие завтрак, имеют на 27% выше шансы заполучить инфаркт или погибнуть от ишемической болезни сердца (ИБС)! 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285992"/>
            <a:ext cx="9001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Занимайтесь </a:t>
            </a:r>
            <a:r>
              <a:rPr lang="ru-RU" dirty="0" smtClean="0">
                <a:solidFill>
                  <a:srgbClr val="C00000"/>
                </a:solidFill>
              </a:rPr>
              <a:t>плаванием — оно поможет укрепить иммунитет, закалить организм, развить силу и выносливость, гармонично развить мускулатуру всего тела, улучшить работу </a:t>
            </a:r>
            <a:r>
              <a:rPr lang="ru-RU" dirty="0" err="1" smtClean="0">
                <a:solidFill>
                  <a:srgbClr val="C00000"/>
                </a:solidFill>
              </a:rPr>
              <a:t>сердечно-сосудистой</a:t>
            </a:r>
            <a:r>
              <a:rPr lang="ru-RU" dirty="0" smtClean="0">
                <a:solidFill>
                  <a:srgbClr val="C00000"/>
                </a:solidFill>
              </a:rPr>
              <a:t>, дыхательной и нервной систем, заняться профилактикой болезней позвоночника и суставов.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786190"/>
            <a:ext cx="89297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Старайтесь </a:t>
            </a:r>
            <a:r>
              <a:rPr lang="ru-RU" dirty="0" smtClean="0">
                <a:solidFill>
                  <a:srgbClr val="C00000"/>
                </a:solidFill>
              </a:rPr>
              <a:t>ни с кем не ругаться, но если уж ссора началась, то выясняйте отношения спокойно и конструктивно, что бы конфликт разрешился, а не усугубился. При любых, даже самых бурных выяснениях отношений необходимо не терять головы и держать контроль над собой.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6867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5008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</a:t>
            </a:r>
            <a:r>
              <a:rPr lang="ru-RU" sz="4000" b="1" i="1" u="sng" dirty="0" smtClean="0">
                <a:solidFill>
                  <a:srgbClr val="FF0000"/>
                </a:solidFill>
              </a:rPr>
              <a:t>Правила здорового образа жизни:</a:t>
            </a:r>
          </a:p>
          <a:p>
            <a:endParaRPr lang="ru-RU" sz="4000" b="1" i="1" dirty="0" smtClean="0">
              <a:solidFill>
                <a:srgbClr val="FF0000"/>
              </a:solidFill>
            </a:endParaRPr>
          </a:p>
          <a:p>
            <a:r>
              <a:rPr lang="ru-RU" sz="4000" dirty="0" smtClean="0"/>
              <a:t>          </a:t>
            </a:r>
            <a:r>
              <a:rPr lang="ru-RU" sz="4000" b="1" dirty="0" smtClean="0"/>
              <a:t>1) ПРАВИЛЬНОЕ ПИТАНИЕ</a:t>
            </a:r>
            <a:endParaRPr lang="ru-RU" sz="4000" b="1" dirty="0"/>
          </a:p>
        </p:txBody>
      </p:sp>
      <p:sp>
        <p:nvSpPr>
          <p:cNvPr id="3" name="7-конечная звезда 2"/>
          <p:cNvSpPr/>
          <p:nvPr/>
        </p:nvSpPr>
        <p:spPr>
          <a:xfrm>
            <a:off x="642910" y="1571612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Светлана\Desktop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43182"/>
            <a:ext cx="8072494" cy="3871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21308833_0006-006-spasibo-za-vnima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7154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7030A0"/>
                </a:solidFill>
              </a:rPr>
              <a:t>Пословицы народов мира: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Умеренность – лучший врач. (молдавская)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Только при умеренном образе жизни можно дожить до старости, при излишествах близка смерть. (немецкая)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Не в меру еда – болезнь и беда. (осетинская)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Пользуйтесь, но не злоупотребляйте – таково правило мудрости. (русская)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Хочешь, чтоб тебя уважали, - не говори много; хочешь быть здоровым – не ешь много. (узбекская)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И лекарство в избытке – яд. (японская)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Если ешь слишком много, то теряешь вкус, если говоришь слишком много, то теряешь разумные слова. (вьетнамская)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857224" y="28572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57356" y="428604"/>
            <a:ext cx="642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2) Отдых и хороший сон</a:t>
            </a:r>
            <a:endParaRPr lang="ru-RU" sz="4400" b="1" dirty="0"/>
          </a:p>
        </p:txBody>
      </p:sp>
      <p:pic>
        <p:nvPicPr>
          <p:cNvPr id="4098" name="Picture 2" descr="C:\Users\Светлана\Desktop\1285056712_zdorov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358114" cy="4748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75724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/>
              <a:t>Закончите пословицы:</a:t>
            </a:r>
          </a:p>
          <a:p>
            <a:pPr marL="742950" indent="-742950">
              <a:buAutoNum type="arabicParenR"/>
            </a:pPr>
            <a:r>
              <a:rPr lang="ru-RU" sz="4000" b="1" dirty="0" smtClean="0">
                <a:solidFill>
                  <a:srgbClr val="7030A0"/>
                </a:solidFill>
              </a:rPr>
              <a:t>От хорошего сна…</a:t>
            </a:r>
          </a:p>
          <a:p>
            <a:pPr marL="742950" indent="-742950">
              <a:buAutoNum type="arabicParenR"/>
            </a:pPr>
            <a:r>
              <a:rPr lang="ru-RU" sz="4000" b="1" dirty="0" smtClean="0">
                <a:solidFill>
                  <a:srgbClr val="00B050"/>
                </a:solidFill>
              </a:rPr>
              <a:t>Сон – лучшее…</a:t>
            </a:r>
          </a:p>
          <a:p>
            <a:pPr marL="742950" indent="-742950">
              <a:buAutoNum type="arabicParenR"/>
            </a:pPr>
            <a:r>
              <a:rPr lang="ru-RU" sz="4000" b="1" dirty="0" smtClean="0">
                <a:solidFill>
                  <a:srgbClr val="FF0000"/>
                </a:solidFill>
              </a:rPr>
              <a:t>Выспишься - …</a:t>
            </a:r>
          </a:p>
          <a:p>
            <a:pPr marL="742950" indent="-742950">
              <a:buAutoNum type="arabicParenR"/>
            </a:pPr>
            <a:r>
              <a:rPr lang="ru-RU" sz="4000" b="1" dirty="0" smtClean="0">
                <a:solidFill>
                  <a:srgbClr val="002060"/>
                </a:solidFill>
              </a:rPr>
              <a:t>Выспался – будто вновь…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Светлана\Desktop\imgpreview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643314"/>
            <a:ext cx="4000528" cy="2867458"/>
          </a:xfrm>
          <a:prstGeom prst="rect">
            <a:avLst/>
          </a:prstGeom>
          <a:noFill/>
        </p:spPr>
      </p:pic>
      <p:pic>
        <p:nvPicPr>
          <p:cNvPr id="5123" name="Picture 3" descr="C:\Users\Светлана\Desktop\imgpreview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643314"/>
            <a:ext cx="3857652" cy="2897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214282" y="28572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42976" y="428604"/>
            <a:ext cx="7909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3) Активная деятельность и активный отдых</a:t>
            </a:r>
            <a:endParaRPr lang="ru-RU" sz="3200" b="1" dirty="0"/>
          </a:p>
        </p:txBody>
      </p:sp>
      <p:pic>
        <p:nvPicPr>
          <p:cNvPr id="6146" name="Picture 2" descr="C:\Users\Светлана\Desktop\imgpreview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22" y="3571852"/>
            <a:ext cx="3071858" cy="3071858"/>
          </a:xfrm>
          <a:prstGeom prst="rect">
            <a:avLst/>
          </a:prstGeom>
          <a:noFill/>
        </p:spPr>
      </p:pic>
      <p:pic>
        <p:nvPicPr>
          <p:cNvPr id="6147" name="Picture 3" descr="C:\Users\Светлана\Desktop\imgpreview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071546"/>
            <a:ext cx="3000396" cy="2286016"/>
          </a:xfrm>
          <a:prstGeom prst="rect">
            <a:avLst/>
          </a:prstGeom>
          <a:noFill/>
        </p:spPr>
      </p:pic>
      <p:pic>
        <p:nvPicPr>
          <p:cNvPr id="6148" name="Picture 4" descr="C:\Users\Светлана\Desktop\1285056705_zdorovy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00504"/>
            <a:ext cx="4060283" cy="2652718"/>
          </a:xfrm>
          <a:prstGeom prst="rect">
            <a:avLst/>
          </a:prstGeom>
          <a:noFill/>
        </p:spPr>
      </p:pic>
      <p:pic>
        <p:nvPicPr>
          <p:cNvPr id="6149" name="Picture 5" descr="C:\Users\Светлана\Desktop\imgpreview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357298"/>
            <a:ext cx="3571900" cy="2407554"/>
          </a:xfrm>
          <a:prstGeom prst="rect">
            <a:avLst/>
          </a:prstGeom>
          <a:noFill/>
        </p:spPr>
      </p:pic>
      <p:pic>
        <p:nvPicPr>
          <p:cNvPr id="6150" name="Picture 6" descr="C:\Users\Светлана\Desktop\imgpreview.jpg"/>
          <p:cNvPicPr>
            <a:picLocks noChangeAspect="1" noChangeArrowheads="1"/>
          </p:cNvPicPr>
          <p:nvPr/>
        </p:nvPicPr>
        <p:blipFill>
          <a:blip r:embed="rId6"/>
          <a:srcRect l="6682" t="2688" r="3456" b="13978"/>
          <a:stretch>
            <a:fillRect/>
          </a:stretch>
        </p:blipFill>
        <p:spPr bwMode="auto">
          <a:xfrm>
            <a:off x="3571868" y="2000240"/>
            <a:ext cx="2643206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етлана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929066"/>
            <a:ext cx="4786346" cy="2714644"/>
          </a:xfrm>
          <a:prstGeom prst="rect">
            <a:avLst/>
          </a:prstGeom>
          <a:noFill/>
        </p:spPr>
      </p:pic>
      <p:pic>
        <p:nvPicPr>
          <p:cNvPr id="7171" name="Picture 3" descr="C:\Users\Светлана\Desktop\1285056715_zdorovy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857232"/>
            <a:ext cx="3135219" cy="2786082"/>
          </a:xfrm>
          <a:prstGeom prst="rect">
            <a:avLst/>
          </a:prstGeom>
          <a:noFill/>
        </p:spPr>
      </p:pic>
      <p:pic>
        <p:nvPicPr>
          <p:cNvPr id="7172" name="Picture 4" descr="C:\Users\Светлана\Desktop\imgpreview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928670"/>
            <a:ext cx="3030634" cy="2928958"/>
          </a:xfrm>
          <a:prstGeom prst="rect">
            <a:avLst/>
          </a:prstGeom>
          <a:noFill/>
        </p:spPr>
      </p:pic>
      <p:pic>
        <p:nvPicPr>
          <p:cNvPr id="7173" name="Picture 5" descr="C:\Users\Светлана\Desktop\imgpreview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44098" y="1071546"/>
            <a:ext cx="2200275" cy="1647825"/>
          </a:xfrm>
          <a:prstGeom prst="rect">
            <a:avLst/>
          </a:prstGeom>
          <a:noFill/>
        </p:spPr>
      </p:pic>
      <p:pic>
        <p:nvPicPr>
          <p:cNvPr id="7174" name="Picture 6" descr="C:\Users\Светлана\Desktop\imgpreview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000240"/>
            <a:ext cx="3146519" cy="2714644"/>
          </a:xfrm>
          <a:prstGeom prst="rect">
            <a:avLst/>
          </a:prstGeom>
          <a:noFill/>
        </p:spPr>
      </p:pic>
      <p:pic>
        <p:nvPicPr>
          <p:cNvPr id="7175" name="Picture 7" descr="C:\Users\Светлана\Desktop\1285056716_zdorovy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143380"/>
            <a:ext cx="3071834" cy="25003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72" y="142852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        </a:t>
            </a:r>
            <a:r>
              <a:rPr lang="ru-RU" sz="4000" b="1" dirty="0" smtClean="0">
                <a:solidFill>
                  <a:srgbClr val="FF0000"/>
                </a:solidFill>
              </a:rPr>
              <a:t>Целительная сила природы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етлана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9144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Если я заболею, к врачам обращаться не стану,</a:t>
            </a:r>
          </a:p>
          <a:p>
            <a:r>
              <a:rPr lang="ru-RU" sz="3200" b="1" i="1" dirty="0" smtClean="0"/>
              <a:t>Обращаюсь к друзьям (не сочтите, что это в бреду):</a:t>
            </a:r>
          </a:p>
          <a:p>
            <a:r>
              <a:rPr lang="ru-RU" sz="3200" b="1" i="1" dirty="0" smtClean="0"/>
              <a:t>«Постелите мне степь, занавесьте мне окна туманом,</a:t>
            </a:r>
          </a:p>
          <a:p>
            <a:r>
              <a:rPr lang="ru-RU" sz="3200" b="1" i="1" dirty="0" smtClean="0"/>
              <a:t>В изголовье поставьте ночную звезду».</a:t>
            </a:r>
          </a:p>
          <a:p>
            <a:endParaRPr lang="ru-RU" sz="3200" b="1" i="1" dirty="0"/>
          </a:p>
          <a:p>
            <a:r>
              <a:rPr lang="ru-RU" sz="3200" b="1" i="1" dirty="0" smtClean="0"/>
              <a:t>Я ходил напролом.</a:t>
            </a:r>
          </a:p>
          <a:p>
            <a:r>
              <a:rPr lang="ru-RU" sz="3200" b="1" i="1" dirty="0" smtClean="0"/>
              <a:t>Я не слыл недотрогой.</a:t>
            </a:r>
          </a:p>
          <a:p>
            <a:r>
              <a:rPr lang="ru-RU" sz="3200" b="1" i="1" dirty="0" smtClean="0"/>
              <a:t>Если ранят меня в справедливых боях,</a:t>
            </a:r>
          </a:p>
          <a:p>
            <a:r>
              <a:rPr lang="ru-RU" sz="3200" b="1" i="1" dirty="0" smtClean="0"/>
              <a:t>Забинтуйте мне голову горной дорогой</a:t>
            </a:r>
          </a:p>
          <a:p>
            <a:r>
              <a:rPr lang="ru-RU" sz="3200" b="1" i="1" dirty="0" smtClean="0"/>
              <a:t>И укройте меня одеялом в осенних цветах.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321</TotalTime>
  <Words>1184</Words>
  <Application>Microsoft Office PowerPoint</Application>
  <PresentationFormat>Экран (4:3)</PresentationFormat>
  <Paragraphs>131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Юзер</cp:lastModifiedBy>
  <cp:revision>36</cp:revision>
  <dcterms:created xsi:type="dcterms:W3CDTF">2013-08-28T13:23:32Z</dcterms:created>
  <dcterms:modified xsi:type="dcterms:W3CDTF">2017-12-06T17:48:30Z</dcterms:modified>
</cp:coreProperties>
</file>