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7" r:id="rId2"/>
    <p:sldId id="270" r:id="rId3"/>
    <p:sldId id="288" r:id="rId4"/>
    <p:sldId id="289" r:id="rId5"/>
    <p:sldId id="286" r:id="rId6"/>
    <p:sldId id="292" r:id="rId7"/>
    <p:sldId id="287" r:id="rId8"/>
    <p:sldId id="290" r:id="rId9"/>
    <p:sldId id="285" r:id="rId10"/>
    <p:sldId id="291" r:id="rId11"/>
    <p:sldId id="280" r:id="rId12"/>
    <p:sldId id="284" r:id="rId13"/>
    <p:sldId id="281" r:id="rId14"/>
    <p:sldId id="283" r:id="rId15"/>
    <p:sldId id="28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AC728-4B8E-402F-9B01-91B0005103EB}" type="datetimeFigureOut">
              <a:rPr lang="ru-RU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21AA-D56C-4E30-A06A-9297EC4ED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4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6077C-F133-4C02-BC9E-1BDAFCFAB2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111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AC315C-31E2-444F-94C6-0C9ECE432A58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E22DF7-45BB-4D54-A045-7415F96D6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82F2F-E742-4AC4-83F9-B5C9905BCF59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F0CCF-8F8B-476A-A943-91AB8404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AC213-8870-41D6-8D79-21D4DFF95114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D425-57C6-4E30-A258-7B9155719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F5B6-6AB5-4A7C-8BDF-879641498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47863-926E-4380-85C5-A8DB57B7EF20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52F42-102C-42C1-B181-38D63DCD7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7A779-4502-4E9D-8E36-39EE813C6E32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F279-6353-4573-97F7-C46503256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BA86C-20AA-4571-93D7-CB0D08C6A3CD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A47AB-3C55-4022-BFF7-E3A25EF19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9C92E-F21F-452A-9CAF-984552F7A02C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75FD4-241C-49A4-A3A4-F3BF25DE7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EE2A6-8086-45ED-A6C5-FF903667FFF2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C4D9C-8846-41D1-8CC7-90AAEFFFC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858B0-22D2-4E91-834F-C0930726C02E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0C2AC-396D-4AA5-B916-17502B3AB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CDA5F596-1F3F-4100-B3F7-B96D2F936F10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B5A5-BBBC-4C0A-8C24-549E1FA31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4FB96B-F33B-40D0-A065-D98716C30524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AA8540-2171-4183-AE10-0CE1EABF37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B001B7-97E7-4670-894A-8620397FF930}" type="datetimeFigureOut">
              <a:rPr lang="ru-RU" smtClean="0"/>
              <a:pPr>
                <a:defRPr/>
              </a:pPr>
              <a:t>09.09.2025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F61EA0-994A-4E47-B717-9EDF03EB8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sch864\marina\atc_-_around_the_world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2916238" cy="2276475"/>
          </a:xfrm>
          <a:prstGeom prst="rect">
            <a:avLst/>
          </a:prstGeom>
          <a:solidFill>
            <a:srgbClr val="C2FF17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987675" y="0"/>
            <a:ext cx="6156325" cy="4581525"/>
          </a:xfrm>
          <a:prstGeom prst="rect">
            <a:avLst/>
          </a:prstGeom>
          <a:solidFill>
            <a:srgbClr val="FFFF5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 rot="-5400000">
            <a:off x="-477043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2203450"/>
            <a:ext cx="2916238" cy="2305050"/>
          </a:xfrm>
          <a:prstGeom prst="rect">
            <a:avLst/>
          </a:prstGeom>
          <a:solidFill>
            <a:srgbClr val="BFDFFF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143250" y="214313"/>
            <a:ext cx="58578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Принципы здорового питания школьников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МБОУ СОШ №27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Теплякова Анна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обучающаяся 8а класса</a:t>
            </a: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 rot="-5400000">
            <a:off x="5679282" y="3393281"/>
            <a:ext cx="6858000" cy="7143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450850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atc_-_around_the_worl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170918_093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572008"/>
            <a:ext cx="4500562" cy="2285992"/>
          </a:xfrm>
          <a:prstGeom prst="rect">
            <a:avLst/>
          </a:prstGeom>
        </p:spPr>
      </p:pic>
      <p:pic>
        <p:nvPicPr>
          <p:cNvPr id="18" name="Рисунок 17" descr="20171013_1401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4643438" cy="2285992"/>
          </a:xfrm>
          <a:prstGeom prst="rect">
            <a:avLst/>
          </a:prstGeom>
        </p:spPr>
      </p:pic>
      <p:pic>
        <p:nvPicPr>
          <p:cNvPr id="19" name="Рисунок 18" descr="20171214_1258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928926" cy="2428868"/>
          </a:xfrm>
          <a:prstGeom prst="rect">
            <a:avLst/>
          </a:prstGeom>
        </p:spPr>
      </p:pic>
      <p:pic>
        <p:nvPicPr>
          <p:cNvPr id="20" name="Рисунок 19" descr="20171214_1256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2428868"/>
            <a:ext cx="2928926" cy="2071702"/>
          </a:xfrm>
          <a:prstGeom prst="rect">
            <a:avLst/>
          </a:prstGeom>
        </p:spPr>
      </p:pic>
    </p:spTree>
  </p:cSld>
  <p:clrMapOvr>
    <a:masterClrMapping/>
  </p:clrMapOvr>
  <p:transition advTm="12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4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39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57188" y="428625"/>
            <a:ext cx="3214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.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sz="2400">
                <a:cs typeface="Arial" charset="0"/>
              </a:rPr>
              <a:t>Необходимые продукты в меню школьника:</a:t>
            </a:r>
          </a:p>
          <a:p>
            <a:r>
              <a:rPr lang="ru-RU" sz="2400">
                <a:cs typeface="Arial" charset="0"/>
              </a:rPr>
              <a:t>хлеб ;</a:t>
            </a:r>
          </a:p>
          <a:p>
            <a:r>
              <a:rPr lang="ru-RU" sz="2400">
                <a:cs typeface="Arial" charset="0"/>
              </a:rPr>
              <a:t>крупы ;</a:t>
            </a:r>
          </a:p>
          <a:p>
            <a:r>
              <a:rPr lang="ru-RU" sz="2400">
                <a:cs typeface="Arial" charset="0"/>
              </a:rPr>
              <a:t>картофель ;</a:t>
            </a:r>
          </a:p>
          <a:p>
            <a:r>
              <a:rPr lang="ru-RU" sz="2400">
                <a:cs typeface="Arial" charset="0"/>
              </a:rPr>
              <a:t>мед ;</a:t>
            </a:r>
          </a:p>
          <a:p>
            <a:r>
              <a:rPr lang="ru-RU" sz="2400">
                <a:cs typeface="Arial" charset="0"/>
              </a:rPr>
              <a:t>сухофрукты ;</a:t>
            </a:r>
          </a:p>
          <a:p>
            <a:r>
              <a:rPr lang="ru-RU" sz="2400">
                <a:cs typeface="Arial" charset="0"/>
              </a:rPr>
              <a:t>сахар .</a:t>
            </a:r>
          </a:p>
        </p:txBody>
      </p:sp>
      <p:pic>
        <p:nvPicPr>
          <p:cNvPr id="25605" name="Picture 3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4397375"/>
            <a:ext cx="2998788" cy="2103438"/>
          </a:xfrm>
        </p:spPr>
      </p:pic>
      <p:pic>
        <p:nvPicPr>
          <p:cNvPr id="25604" name="Picture 2" descr="C:\Documents and Settings\Влад\Рабочий стол\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214438"/>
            <a:ext cx="3352800" cy="2205037"/>
          </a:xfrm>
        </p:spPr>
      </p:pic>
      <p:pic>
        <p:nvPicPr>
          <p:cNvPr id="25606" name="Picture 4" descr="C:\Documents and Settings\Влад\Рабочий стол\1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97413" y="3694113"/>
            <a:ext cx="3732212" cy="280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0" y="890588"/>
            <a:ext cx="5572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Arial" charset="0"/>
              </a:rPr>
              <a:t>Витамины и минералы.</a:t>
            </a:r>
          </a:p>
          <a:p>
            <a:endParaRPr lang="ru-RU">
              <a:cs typeface="Arial" charset="0"/>
            </a:endParaRPr>
          </a:p>
          <a:p>
            <a:r>
              <a:rPr lang="ru-RU">
                <a:cs typeface="Arial" charset="0"/>
              </a:rPr>
              <a:t>Продукты, содержащие основные необходимые витамины и минеральные вещества, обязательно должны присутствовать в рационе школьника для правильного функционирования и развития детского организма.</a:t>
            </a:r>
          </a:p>
          <a:p>
            <a:endParaRPr lang="ru-RU"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57224" y="3357562"/>
            <a:ext cx="3886200" cy="1952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Продукты, богатые витамином А: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latin typeface="Arial" pitchFamily="34" charset="0"/>
                <a:cs typeface="Arial" pitchFamily="34" charset="0"/>
              </a:rPr>
              <a:t>морковь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latin typeface="Arial" pitchFamily="34" charset="0"/>
                <a:cs typeface="Arial" pitchFamily="34" charset="0"/>
              </a:rPr>
              <a:t>зелень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26629" name="Picture 42" descr="1211270276_petrush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88" y="1071563"/>
            <a:ext cx="3429000" cy="2390775"/>
          </a:xfrm>
        </p:spPr>
      </p:pic>
      <p:pic>
        <p:nvPicPr>
          <p:cNvPr id="26630" name="Picture 3" descr="n_kz_pomidor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0" y="3714750"/>
            <a:ext cx="3486150" cy="264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56435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cs typeface="Arial" charset="0"/>
              </a:rPr>
              <a:t>Продукты-источники витамина С:</a:t>
            </a:r>
          </a:p>
          <a:p>
            <a:r>
              <a:rPr lang="ru-RU" sz="3200">
                <a:cs typeface="Arial" charset="0"/>
              </a:rPr>
              <a:t>зелень петрушки и укропа ;</a:t>
            </a:r>
          </a:p>
          <a:p>
            <a:r>
              <a:rPr lang="ru-RU" sz="3200">
                <a:cs typeface="Arial" charset="0"/>
              </a:rPr>
              <a:t>помидоры ;</a:t>
            </a:r>
          </a:p>
          <a:p>
            <a:r>
              <a:rPr lang="ru-RU" sz="3200">
                <a:cs typeface="Arial" charset="0"/>
              </a:rPr>
              <a:t>черная и красная смородина ;</a:t>
            </a:r>
          </a:p>
          <a:p>
            <a:r>
              <a:rPr lang="ru-RU" sz="3200">
                <a:cs typeface="Arial" charset="0"/>
              </a:rPr>
              <a:t>красный болгарский перец;</a:t>
            </a:r>
          </a:p>
          <a:p>
            <a:r>
              <a:rPr lang="ru-RU" sz="3200">
                <a:cs typeface="Arial" charset="0"/>
              </a:rPr>
              <a:t>цитрусовые;</a:t>
            </a:r>
          </a:p>
          <a:p>
            <a:r>
              <a:rPr lang="ru-RU" sz="3200">
                <a:cs typeface="Arial" charset="0"/>
              </a:rPr>
              <a:t>картофель .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27652" name="Picture 2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155700"/>
            <a:ext cx="3357563" cy="2239963"/>
          </a:xfrm>
        </p:spPr>
      </p:pic>
      <p:pic>
        <p:nvPicPr>
          <p:cNvPr id="27653" name="Picture 2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643313"/>
            <a:ext cx="3536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5429250"/>
            <a:ext cx="11366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500688"/>
            <a:ext cx="12922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55006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14313" y="1214438"/>
            <a:ext cx="47863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Витамин Е содержится </a:t>
            </a:r>
            <a:r>
              <a:rPr lang="ru-RU">
                <a:cs typeface="Arial" charset="0"/>
              </a:rPr>
              <a:t>в следующих продуктах:</a:t>
            </a:r>
          </a:p>
          <a:p>
            <a:r>
              <a:rPr lang="ru-RU">
                <a:cs typeface="Arial" charset="0"/>
              </a:rPr>
              <a:t>печень ; </a:t>
            </a:r>
          </a:p>
          <a:p>
            <a:r>
              <a:rPr lang="ru-RU">
                <a:cs typeface="Arial" charset="0"/>
              </a:rPr>
              <a:t>яйца ;</a:t>
            </a:r>
          </a:p>
          <a:p>
            <a:r>
              <a:rPr lang="ru-RU">
                <a:cs typeface="Arial" charset="0"/>
              </a:rPr>
              <a:t>пророщенные зерна пшеницы;</a:t>
            </a:r>
          </a:p>
          <a:p>
            <a:r>
              <a:rPr lang="ru-RU">
                <a:cs typeface="Arial" charset="0"/>
              </a:rPr>
              <a:t>овсяная и гречневая крупы </a:t>
            </a:r>
          </a:p>
        </p:txBody>
      </p:sp>
      <p:pic>
        <p:nvPicPr>
          <p:cNvPr id="28676" name="Picture 1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357563"/>
            <a:ext cx="4406900" cy="3143250"/>
          </a:xfrm>
        </p:spPr>
      </p:pic>
      <p:pic>
        <p:nvPicPr>
          <p:cNvPr id="28677" name="Picture 2" descr="C:\Documents and Settings\Влад\Рабочий стол\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285875"/>
            <a:ext cx="3286125" cy="2181225"/>
          </a:xfrm>
        </p:spPr>
      </p:pic>
      <p:pic>
        <p:nvPicPr>
          <p:cNvPr id="28678" name="Picture 3" descr="C:\Documents and Settings\Влад\Рабочий стол\1.jpe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429250" y="3929063"/>
            <a:ext cx="3286125" cy="2309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НЕОБХОДИМЫЕ ПРОДУКТЫ 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ПОЛНЕЦЕННОГО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flipH="1">
            <a:off x="428625" y="1214438"/>
            <a:ext cx="357187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Продукты, богатые витаминами группы В:</a:t>
            </a:r>
          </a:p>
          <a:p>
            <a:r>
              <a:rPr lang="ru-RU">
                <a:latin typeface="Calibri" pitchFamily="34" charset="0"/>
              </a:rPr>
              <a:t>хлеб грубого помола ;</a:t>
            </a:r>
          </a:p>
          <a:p>
            <a:r>
              <a:rPr lang="ru-RU">
                <a:latin typeface="Calibri" pitchFamily="34" charset="0"/>
              </a:rPr>
              <a:t>молоко ;</a:t>
            </a:r>
          </a:p>
          <a:p>
            <a:r>
              <a:rPr lang="ru-RU">
                <a:latin typeface="Calibri" pitchFamily="34" charset="0"/>
              </a:rPr>
              <a:t>творог ;</a:t>
            </a:r>
          </a:p>
          <a:p>
            <a:r>
              <a:rPr lang="ru-RU">
                <a:latin typeface="Calibri" pitchFamily="34" charset="0"/>
              </a:rPr>
              <a:t>печень ;</a:t>
            </a:r>
          </a:p>
          <a:p>
            <a:r>
              <a:rPr lang="ru-RU">
                <a:latin typeface="Calibri" pitchFamily="34" charset="0"/>
              </a:rPr>
              <a:t>сыр ;</a:t>
            </a:r>
          </a:p>
          <a:p>
            <a:r>
              <a:rPr lang="ru-RU">
                <a:latin typeface="Calibri" pitchFamily="34" charset="0"/>
              </a:rPr>
              <a:t>яйца ;</a:t>
            </a:r>
          </a:p>
          <a:p>
            <a:r>
              <a:rPr lang="ru-RU">
                <a:latin typeface="Calibri" pitchFamily="34" charset="0"/>
              </a:rPr>
              <a:t>капуста;</a:t>
            </a:r>
          </a:p>
          <a:p>
            <a:r>
              <a:rPr lang="ru-RU">
                <a:latin typeface="Calibri" pitchFamily="34" charset="0"/>
              </a:rPr>
              <a:t>яблоки;</a:t>
            </a:r>
          </a:p>
          <a:p>
            <a:r>
              <a:rPr lang="ru-RU">
                <a:latin typeface="Calibri" pitchFamily="34" charset="0"/>
              </a:rPr>
              <a:t>миндаль ; </a:t>
            </a:r>
          </a:p>
          <a:p>
            <a:r>
              <a:rPr lang="ru-RU">
                <a:latin typeface="Calibri" pitchFamily="34" charset="0"/>
              </a:rPr>
              <a:t>помидоры ; </a:t>
            </a:r>
          </a:p>
          <a:p>
            <a:r>
              <a:rPr lang="ru-RU">
                <a:latin typeface="Calibri" pitchFamily="34" charset="0"/>
              </a:rPr>
              <a:t>бобовые .</a:t>
            </a:r>
          </a:p>
        </p:txBody>
      </p:sp>
      <p:pic>
        <p:nvPicPr>
          <p:cNvPr id="29700" name="Picture 9" descr="20080616_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20"/>
          <a:stretch>
            <a:fillRect/>
          </a:stretch>
        </p:blipFill>
        <p:spPr>
          <a:xfrm>
            <a:off x="4857750" y="1071563"/>
            <a:ext cx="3643313" cy="2493962"/>
          </a:xfrm>
        </p:spPr>
      </p:pic>
      <p:pic>
        <p:nvPicPr>
          <p:cNvPr id="29701" name="Picture 38" descr="243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3714750"/>
            <a:ext cx="3790950" cy="2481263"/>
          </a:xfrm>
        </p:spPr>
      </p:pic>
      <p:pic>
        <p:nvPicPr>
          <p:cNvPr id="29702" name="Picture 5" descr="Goro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0" r="8296" b="14545"/>
          <a:stretch>
            <a:fillRect/>
          </a:stretch>
        </p:blipFill>
        <p:spPr>
          <a:xfrm>
            <a:off x="1500188" y="4143375"/>
            <a:ext cx="2566987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РЕКОМЕНДАЦИИ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46434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В рационе школьника обязательно должны присутствовать продукты, содержащие необходимые для жизнедеятельности минеральные соли и микроэлементы: йод, железо, фтор, кобальт, селен, медь и другие. </a:t>
            </a:r>
          </a:p>
          <a:p>
            <a:endParaRPr lang="ru-RU" sz="2000">
              <a:cs typeface="Arial" charset="0"/>
            </a:endParaRPr>
          </a:p>
          <a:p>
            <a:r>
              <a:rPr lang="ru-RU" sz="2000">
                <a:cs typeface="Arial" charset="0"/>
              </a:rPr>
              <a:t>И, напоследок, одна из главных рекомендаций для организации питания детей: не кормите ребенка насильно! Детский организм способен самостоятельно определить оптимальные потребности в пищевых веществах и калориях.</a:t>
            </a:r>
          </a:p>
        </p:txBody>
      </p:sp>
      <p:pic>
        <p:nvPicPr>
          <p:cNvPr id="30724" name="Picture 40" descr="citronu_bummbas_l_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929063"/>
            <a:ext cx="36480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8" descr="344530c2a76c"/>
          <p:cNvPicPr>
            <a:picLocks noChangeAspect="1" noChangeArrowheads="1"/>
          </p:cNvPicPr>
          <p:nvPr/>
        </p:nvPicPr>
        <p:blipFill>
          <a:blip r:embed="rId3" cstate="email">
            <a:lum bright="8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36433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5-Spasibo-za-vnimanie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28596" y="357166"/>
            <a:ext cx="4214813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2000" b="1" dirty="0">
                <a:cs typeface="Arial" charset="0"/>
              </a:rPr>
              <a:t>Питание школьника должно быть сбалансированным.</a:t>
            </a:r>
          </a:p>
          <a:p>
            <a:r>
              <a:rPr lang="ru-RU" dirty="0">
                <a:cs typeface="Arial" charset="0"/>
              </a:rPr>
              <a:t>          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17412" name="Picture 32" descr="397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80"/>
          <a:stretch>
            <a:fillRect/>
          </a:stretch>
        </p:blipFill>
        <p:spPr>
          <a:xfrm>
            <a:off x="4643438" y="1143000"/>
            <a:ext cx="3968750" cy="2819400"/>
          </a:xfrm>
        </p:spPr>
      </p:pic>
      <p:pic>
        <p:nvPicPr>
          <p:cNvPr id="17413" name="Picture 44" descr="1185319748_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286256"/>
            <a:ext cx="3131820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4143375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2400" b="1">
                <a:cs typeface="Arial" charset="0"/>
              </a:rPr>
              <a:t>Питание школьника должно быть оптимальным.</a:t>
            </a:r>
          </a:p>
          <a:p>
            <a:r>
              <a:rPr lang="ru-RU" sz="2400" b="1">
                <a:cs typeface="Arial" charset="0"/>
              </a:rPr>
              <a:t>         </a:t>
            </a:r>
            <a:r>
              <a:rPr lang="ru-RU" sz="2000">
                <a:cs typeface="Arial" charset="0"/>
              </a:rPr>
              <a:t>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18436" name="Picture 2" descr="C:\Documents and Settings\Влад\Рабочий стол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2738" y="1214438"/>
            <a:ext cx="3219450" cy="2747962"/>
          </a:xfrm>
        </p:spPr>
      </p:pic>
      <p:pic>
        <p:nvPicPr>
          <p:cNvPr id="18437" name="Picture 3" descr="C:\Documents and Settings\Влад\Рабочий стол\творог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29256" y="4429132"/>
            <a:ext cx="3000396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85E00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ПРИНЦИПЫ ЗДОРОВОГО ПИТАНИЯ ШКОЛЬНИКОВ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57188" y="-142875"/>
            <a:ext cx="45005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2000" b="1" dirty="0">
                <a:cs typeface="Arial" charset="0"/>
              </a:rPr>
              <a:t>Калорийность </a:t>
            </a:r>
            <a:r>
              <a:rPr lang="ru-RU" sz="2000" dirty="0">
                <a:cs typeface="Arial" charset="0"/>
              </a:rPr>
              <a:t>рациона школьника</a:t>
            </a:r>
            <a:r>
              <a:rPr lang="ru-RU" sz="2000" b="1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должна быть следующей:</a:t>
            </a:r>
          </a:p>
          <a:p>
            <a:r>
              <a:rPr lang="ru-RU" sz="2000" dirty="0">
                <a:cs typeface="Arial" charset="0"/>
              </a:rPr>
              <a:t>7-10 лет – 2400 ккал</a:t>
            </a:r>
          </a:p>
          <a:p>
            <a:r>
              <a:rPr lang="ru-RU" sz="2000" dirty="0">
                <a:cs typeface="Arial" charset="0"/>
              </a:rPr>
              <a:t>14-17лет – 2600-3000ккал</a:t>
            </a:r>
          </a:p>
          <a:p>
            <a:r>
              <a:rPr lang="ru-RU" sz="2000" dirty="0">
                <a:cs typeface="Arial" charset="0"/>
              </a:rPr>
              <a:t> </a:t>
            </a:r>
          </a:p>
          <a:p>
            <a:endParaRPr lang="ru-RU" sz="2000" dirty="0">
              <a:cs typeface="Arial" charset="0"/>
            </a:endParaRPr>
          </a:p>
          <a:p>
            <a:endParaRPr lang="ru-RU" sz="20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Если ребенок занимается спортом, он должен получать на 300-500 ккал больше.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9460" name="Picture 2" descr="C:\Documents and Settings\Влад\Рабочий стол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0" y="1184275"/>
            <a:ext cx="3562350" cy="2387600"/>
          </a:xfrm>
        </p:spPr>
      </p:pic>
      <p:pic>
        <p:nvPicPr>
          <p:cNvPr id="19461" name="Picture 3" descr="C:\Documents and Settings\Влад\Рабочий стол\рыба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429388" y="4286256"/>
            <a:ext cx="2214578" cy="13573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57158" y="1000108"/>
            <a:ext cx="42148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cs typeface="Arial" charset="0"/>
              </a:rPr>
              <a:t>Белки</a:t>
            </a:r>
          </a:p>
          <a:p>
            <a:endParaRPr lang="ru-RU" sz="12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Самыми ценными для ребенка являются рыбный и молочный белок, который лучше всего усваивается детским организмом. На втором месте по качеству - мясной белок, на третьем – белок растительного происхождения.</a:t>
            </a:r>
          </a:p>
          <a:p>
            <a:r>
              <a:rPr lang="ru-RU" sz="2000" dirty="0">
                <a:cs typeface="Arial" charset="0"/>
              </a:rPr>
              <a:t>Ежедневно школьник должен получать 75-90 г белка, из них 40-55 г животного происхождения.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pic>
        <p:nvPicPr>
          <p:cNvPr id="20484" name="Picture 3" descr="C:\Documents and Settings\Влад\Рабочий стол\мясо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6380" y="4643446"/>
            <a:ext cx="2928958" cy="1500198"/>
          </a:xfrm>
        </p:spPr>
      </p:pic>
      <p:pic>
        <p:nvPicPr>
          <p:cNvPr id="20485" name="Picture 2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14438"/>
            <a:ext cx="364331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 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85750" y="928688"/>
            <a:ext cx="46434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latin typeface="Calibri" pitchFamily="34" charset="0"/>
            </a:endParaRPr>
          </a:p>
          <a:p>
            <a:r>
              <a:rPr lang="ru-RU" sz="2400" dirty="0">
                <a:cs typeface="Arial" charset="0"/>
              </a:rPr>
              <a:t>В рационе ребенка школьного возраста обязательно должны присутствовать следующие продукты:</a:t>
            </a:r>
          </a:p>
          <a:p>
            <a:r>
              <a:rPr lang="ru-RU" sz="2400" dirty="0">
                <a:cs typeface="Arial" charset="0"/>
              </a:rPr>
              <a:t>молоко или кисломолочные напитки ;</a:t>
            </a:r>
          </a:p>
          <a:p>
            <a:r>
              <a:rPr lang="ru-RU" sz="2400" dirty="0">
                <a:cs typeface="Arial" charset="0"/>
              </a:rPr>
              <a:t>творог ;</a:t>
            </a:r>
          </a:p>
          <a:p>
            <a:r>
              <a:rPr lang="ru-RU" sz="2400" dirty="0">
                <a:cs typeface="Arial" charset="0"/>
              </a:rPr>
              <a:t>сыр ;</a:t>
            </a:r>
          </a:p>
          <a:p>
            <a:r>
              <a:rPr lang="ru-RU" sz="2400" dirty="0">
                <a:cs typeface="Arial" charset="0"/>
              </a:rPr>
              <a:t>рыба ;</a:t>
            </a:r>
          </a:p>
          <a:p>
            <a:r>
              <a:rPr lang="ru-RU" sz="2400" dirty="0">
                <a:cs typeface="Arial" charset="0"/>
              </a:rPr>
              <a:t>мясные продукты ;</a:t>
            </a:r>
          </a:p>
          <a:p>
            <a:r>
              <a:rPr lang="ru-RU" sz="2400" dirty="0">
                <a:cs typeface="Arial" charset="0"/>
              </a:rPr>
              <a:t>яйца .</a:t>
            </a:r>
          </a:p>
        </p:txBody>
      </p:sp>
      <p:pic>
        <p:nvPicPr>
          <p:cNvPr id="21508" name="Picture 3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428750"/>
            <a:ext cx="3319462" cy="1990725"/>
          </a:xfrm>
        </p:spPr>
      </p:pic>
      <p:pic>
        <p:nvPicPr>
          <p:cNvPr id="21509" name="Picture 4" descr="C:\Documents and Settings\Влад\Рабочий стол\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215074" y="4000504"/>
            <a:ext cx="1500198" cy="895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</a:t>
            </a:r>
            <a:endParaRPr lang="en-US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 ДЛЯ ЗДОРОВОГО ПИТАНИЯ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00034" y="1071546"/>
            <a:ext cx="47863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cs typeface="Arial" charset="0"/>
              </a:rPr>
              <a:t>Жиры. </a:t>
            </a:r>
          </a:p>
          <a:p>
            <a:endParaRPr lang="ru-RU" sz="14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Достаточное количество жиров также необходимо включать в суточный рацион школьника. </a:t>
            </a:r>
          </a:p>
          <a:p>
            <a:endParaRPr lang="ru-RU" sz="20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Необходимые жиры содержатся не только в привычных для нас «жирных» продуктах – масле, сметане, сале и т.д. Мясо, молоко и рыба – источники скрытых жиров. Животные жиры усваиваются хуже растительных и не содержат важные для организма жирные кислоты и жирорастворимые витамины. </a:t>
            </a:r>
          </a:p>
          <a:p>
            <a:endParaRPr lang="ru-RU" sz="1400" dirty="0">
              <a:cs typeface="Arial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22532" name="Picture 2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428750"/>
            <a:ext cx="3355975" cy="2286000"/>
          </a:xfrm>
        </p:spPr>
      </p:pic>
      <p:pic>
        <p:nvPicPr>
          <p:cNvPr id="22533" name="Picture 2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143375"/>
            <a:ext cx="31432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НЕОБХОДИМЫЕ ПРОДУКТЫ </a:t>
            </a:r>
            <a:endParaRPr lang="en-US" sz="2400" b="1">
              <a:solidFill>
                <a:srgbClr val="E85E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  <a:endParaRPr lang="ru-RU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42844" y="1142984"/>
            <a:ext cx="47863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2400" dirty="0">
                <a:cs typeface="Arial" charset="0"/>
              </a:rPr>
              <a:t>Норма потребления жиров для школьников - 80-90 г в сутки, 30% суточного рациона. </a:t>
            </a:r>
          </a:p>
          <a:p>
            <a:endParaRPr lang="ru-RU" sz="2400" dirty="0">
              <a:cs typeface="Arial" charset="0"/>
            </a:endParaRPr>
          </a:p>
          <a:p>
            <a:r>
              <a:rPr lang="ru-RU" sz="2400" dirty="0">
                <a:cs typeface="Arial" charset="0"/>
              </a:rPr>
              <a:t>Ежедневно ребенок школьного возраста должен получать:</a:t>
            </a:r>
          </a:p>
          <a:p>
            <a:r>
              <a:rPr lang="ru-RU" sz="2400" dirty="0">
                <a:cs typeface="Arial" charset="0"/>
              </a:rPr>
              <a:t>сливочное масло ;</a:t>
            </a:r>
          </a:p>
          <a:p>
            <a:r>
              <a:rPr lang="ru-RU" sz="2400" dirty="0">
                <a:cs typeface="Arial" charset="0"/>
              </a:rPr>
              <a:t>растительное масло ;</a:t>
            </a:r>
          </a:p>
          <a:p>
            <a:r>
              <a:rPr lang="ru-RU" sz="2400" dirty="0">
                <a:cs typeface="Arial" charset="0"/>
              </a:rPr>
              <a:t>сметану .</a:t>
            </a:r>
          </a:p>
        </p:txBody>
      </p:sp>
      <p:pic>
        <p:nvPicPr>
          <p:cNvPr id="23556" name="Picture 3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4357694"/>
            <a:ext cx="2143140" cy="1285884"/>
          </a:xfrm>
        </p:spPr>
      </p:pic>
      <p:pic>
        <p:nvPicPr>
          <p:cNvPr id="23557" name="Picture 3" descr="C:\Documents and Settings\Влад\Рабочий стол\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071563"/>
            <a:ext cx="3511550" cy="2214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AF76D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E85E00"/>
                </a:solidFill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НЕОБХОДИМЫЕ ПРОДУКТЫ </a:t>
            </a:r>
            <a:endParaRPr lang="en-US" sz="2400" b="1">
              <a:solidFill>
                <a:srgbClr val="E46C0A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ДЛЯ ПОЛНОЦЕННОГО ПИТАНИЯ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0" y="1000125"/>
            <a:ext cx="49291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cs typeface="Arial" charset="0"/>
              </a:rPr>
              <a:t> Углеводы. </a:t>
            </a:r>
          </a:p>
          <a:p>
            <a:endParaRPr lang="ru-RU" sz="24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Углеводы необходимы для пополнения энергетических запасов организма. Наиболее полезны сложные углеводы, содержащие </a:t>
            </a:r>
            <a:r>
              <a:rPr lang="ru-RU" sz="2000" dirty="0" err="1">
                <a:cs typeface="Arial" charset="0"/>
              </a:rPr>
              <a:t>неперевариваемые</a:t>
            </a:r>
            <a:r>
              <a:rPr lang="ru-RU" sz="2000" dirty="0">
                <a:cs typeface="Arial" charset="0"/>
              </a:rPr>
              <a:t> пищевые волокна. </a:t>
            </a:r>
          </a:p>
          <a:p>
            <a:endParaRPr lang="ru-RU" sz="2000" dirty="0">
              <a:cs typeface="Arial" charset="0"/>
            </a:endParaRPr>
          </a:p>
          <a:p>
            <a:r>
              <a:rPr lang="ru-RU" sz="2000" dirty="0">
                <a:cs typeface="Arial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pic>
        <p:nvPicPr>
          <p:cNvPr id="24580" name="Picture 2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965200"/>
            <a:ext cx="3448050" cy="2454275"/>
          </a:xfrm>
        </p:spPr>
      </p:pic>
      <p:pic>
        <p:nvPicPr>
          <p:cNvPr id="24581" name="Picture 3" descr="C:\Documents and Settings\Влад\Рабочий стол\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3567113"/>
            <a:ext cx="3500438" cy="2790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658</Words>
  <Application>Microsoft Office PowerPoint</Application>
  <PresentationFormat>Экран (4:3)</PresentationFormat>
  <Paragraphs>129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к этой цели должно быть постепенным - шаг за шагом. Каждый шаг продлевает активные годы жизни. </dc:title>
  <dc:creator>Влад</dc:creator>
  <cp:lastModifiedBy>Admin</cp:lastModifiedBy>
  <cp:revision>36</cp:revision>
  <dcterms:created xsi:type="dcterms:W3CDTF">2009-11-29T09:45:36Z</dcterms:created>
  <dcterms:modified xsi:type="dcterms:W3CDTF">2025-09-09T07:32:53Z</dcterms:modified>
</cp:coreProperties>
</file>